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7"/>
  </p:notesMasterIdLst>
  <p:handoutMasterIdLst>
    <p:handoutMasterId r:id="rId8"/>
  </p:handoutMasterIdLst>
  <p:sldIdLst>
    <p:sldId id="260" r:id="rId5"/>
    <p:sldId id="259" r:id="rId6"/>
  </p:sldIdLst>
  <p:sldSz cx="9906000" cy="6858000" type="A4"/>
  <p:notesSz cx="6858000" cy="9144000"/>
  <p:embeddedFontLst>
    <p:embeddedFont>
      <p:font typeface="Arial Rounded MT Bold" panose="020F0704030504030204" pitchFamily="34" charset="0"/>
      <p:regular r:id="rId9"/>
    </p:embeddedFont>
    <p:embeddedFont>
      <p:font typeface="United Curriculum" panose="020B0604020202020204" charset="0"/>
      <p:regular r:id="rId1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9ACFEA"/>
    <a:srgbClr val="D4C9C6"/>
    <a:srgbClr val="745E58"/>
    <a:srgbClr val="CC9900"/>
    <a:srgbClr val="FFE8D1"/>
    <a:srgbClr val="2C4B6F"/>
    <a:srgbClr val="7FAED8"/>
    <a:srgbClr val="BFE3EF"/>
    <a:srgbClr val="BFBB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54C4B2-526A-4500-CE58-6B2AB6AC83FA}" v="32" dt="2025-11-14T11:18:02.0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482" y="11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Parkes" userId="S::lauren.parkes_timbertreeacademy.org.uk#ext#@corngreavesprimary.org.uk::914dc557-5cec-4d69-b9a5-4696ace1577f" providerId="AD" clId="Web-{0454C4B2-526A-4500-CE58-6B2AB6AC83FA}"/>
    <pc:docChg chg="modSld">
      <pc:chgData name="L Parkes" userId="S::lauren.parkes_timbertreeacademy.org.uk#ext#@corngreavesprimary.org.uk::914dc557-5cec-4d69-b9a5-4696ace1577f" providerId="AD" clId="Web-{0454C4B2-526A-4500-CE58-6B2AB6AC83FA}" dt="2025-11-14T11:17:45.565" v="27"/>
      <pc:docMkLst>
        <pc:docMk/>
      </pc:docMkLst>
      <pc:sldChg chg="modSp">
        <pc:chgData name="L Parkes" userId="S::lauren.parkes_timbertreeacademy.org.uk#ext#@corngreavesprimary.org.uk::914dc557-5cec-4d69-b9a5-4696ace1577f" providerId="AD" clId="Web-{0454C4B2-526A-4500-CE58-6B2AB6AC83FA}" dt="2025-11-14T11:17:45.565" v="27"/>
        <pc:sldMkLst>
          <pc:docMk/>
          <pc:sldMk cId="1082134938" sldId="259"/>
        </pc:sldMkLst>
        <pc:graphicFrameChg chg="mod modGraphic">
          <ac:chgData name="L Parkes" userId="S::lauren.parkes_timbertreeacademy.org.uk#ext#@corngreavesprimary.org.uk::914dc557-5cec-4d69-b9a5-4696ace1577f" providerId="AD" clId="Web-{0454C4B2-526A-4500-CE58-6B2AB6AC83FA}" dt="2025-11-14T11:17:45.565" v="27"/>
          <ac:graphicFrameMkLst>
            <pc:docMk/>
            <pc:sldMk cId="1082134938" sldId="259"/>
            <ac:graphicFrameMk id="6" creationId="{15699A6A-65B4-4D7F-811E-20C732772F09}"/>
          </ac:graphicFrameMkLst>
        </pc:graphicFrameChg>
      </pc:sldChg>
      <pc:sldChg chg="modSp">
        <pc:chgData name="L Parkes" userId="S::lauren.parkes_timbertreeacademy.org.uk#ext#@corngreavesprimary.org.uk::914dc557-5cec-4d69-b9a5-4696ace1577f" providerId="AD" clId="Web-{0454C4B2-526A-4500-CE58-6B2AB6AC83FA}" dt="2025-11-14T11:17:23.361" v="17"/>
        <pc:sldMkLst>
          <pc:docMk/>
          <pc:sldMk cId="949235514" sldId="260"/>
        </pc:sldMkLst>
        <pc:graphicFrameChg chg="mod modGraphic">
          <ac:chgData name="L Parkes" userId="S::lauren.parkes_timbertreeacademy.org.uk#ext#@corngreavesprimary.org.uk::914dc557-5cec-4d69-b9a5-4696ace1577f" providerId="AD" clId="Web-{0454C4B2-526A-4500-CE58-6B2AB6AC83FA}" dt="2025-11-14T11:17:23.361" v="17"/>
          <ac:graphicFrameMkLst>
            <pc:docMk/>
            <pc:sldMk cId="949235514" sldId="260"/>
            <ac:graphicFrameMk id="6" creationId="{15699A6A-65B4-4D7F-811E-20C732772F0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14/11/2025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14/11/2025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History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4282217352"/>
              </p:ext>
            </p:extLst>
          </p:nvPr>
        </p:nvGraphicFramePr>
        <p:xfrm>
          <a:off x="189854" y="958873"/>
          <a:ext cx="9526291" cy="5566536"/>
        </p:xfrm>
        <a:graphic>
          <a:graphicData uri="http://schemas.openxmlformats.org/drawingml/2006/table">
            <a:tbl>
              <a:tblPr firstRow="1" bandRow="1">
                <a:tableStyleId>{72833802-FEF1-4C79-8D5D-14CF1EAF98D9}</a:tableStyleId>
              </a:tblPr>
              <a:tblGrid>
                <a:gridCol w="1641984">
                  <a:extLst>
                    <a:ext uri="{9D8B030D-6E8A-4147-A177-3AD203B41FA5}">
                      <a16:colId xmlns:a16="http://schemas.microsoft.com/office/drawing/2014/main" val="924718012"/>
                    </a:ext>
                  </a:extLst>
                </a:gridCol>
                <a:gridCol w="1533446">
                  <a:extLst>
                    <a:ext uri="{9D8B030D-6E8A-4147-A177-3AD203B41FA5}">
                      <a16:colId xmlns:a16="http://schemas.microsoft.com/office/drawing/2014/main" val="1652652321"/>
                    </a:ext>
                  </a:extLst>
                </a:gridCol>
                <a:gridCol w="2638056">
                  <a:extLst>
                    <a:ext uri="{9D8B030D-6E8A-4147-A177-3AD203B41FA5}">
                      <a16:colId xmlns:a16="http://schemas.microsoft.com/office/drawing/2014/main" val="1858762956"/>
                    </a:ext>
                  </a:extLst>
                </a:gridCol>
                <a:gridCol w="537375">
                  <a:extLst>
                    <a:ext uri="{9D8B030D-6E8A-4147-A177-3AD203B41FA5}">
                      <a16:colId xmlns:a16="http://schemas.microsoft.com/office/drawing/2014/main" val="520005719"/>
                    </a:ext>
                  </a:extLst>
                </a:gridCol>
                <a:gridCol w="3175430">
                  <a:extLst>
                    <a:ext uri="{9D8B030D-6E8A-4147-A177-3AD203B41FA5}">
                      <a16:colId xmlns:a16="http://schemas.microsoft.com/office/drawing/2014/main" val="3453446048"/>
                    </a:ext>
                  </a:extLst>
                </a:gridCol>
              </a:tblGrid>
              <a:tr h="2869056">
                <a:tc>
                  <a:txBody>
                    <a:bodyPr/>
                    <a:lstStyle/>
                    <a:p>
                      <a:pPr algn="l"/>
                      <a:r>
                        <a:rPr lang="en-GB" sz="900" b="1" kern="1200" dirty="0">
                          <a:solidFill>
                            <a:srgbClr val="44375E"/>
                          </a:solidFill>
                          <a:effectLst/>
                          <a:latin typeface="+mn-lt"/>
                          <a:ea typeface="+mn-ea"/>
                          <a:cs typeface="+mn-cs"/>
                        </a:rPr>
                        <a:t>Curriculum Principles</a:t>
                      </a:r>
                    </a:p>
                    <a:p>
                      <a:pPr algn="l"/>
                      <a:endParaRPr lang="en-GB" sz="800" b="1" kern="1200" dirty="0">
                        <a:solidFill>
                          <a:srgbClr val="44375E"/>
                        </a:solidFill>
                        <a:effectLst/>
                        <a:latin typeface="+mn-lt"/>
                        <a:ea typeface="+mn-ea"/>
                        <a:cs typeface="+mn-cs"/>
                      </a:endParaRPr>
                    </a:p>
                    <a:p>
                      <a:pPr algn="l"/>
                      <a:r>
                        <a:rPr lang="en-GB" sz="800" b="0" kern="1200" dirty="0">
                          <a:solidFill>
                            <a:srgbClr val="44375E"/>
                          </a:solidFill>
                          <a:effectLst/>
                          <a:latin typeface="+mn-lt"/>
                          <a:ea typeface="+mn-ea"/>
                          <a:cs typeface="+mn-cs"/>
                        </a:rPr>
                        <a:t>Our History curriculum draws upon prior learning, wherever the content is taught. The structure is built around the principles of advancing cumulative knowledge, chronology, change through cause and consequence, as well as making connections within and throughout periods of time studied. Pupils become ‘more expert’ with each study and grow an ever broadening and coherent mental timeline.</a:t>
                      </a:r>
                      <a:endParaRPr lang="en-GB" sz="800" b="0" dirty="0">
                        <a:solidFill>
                          <a:srgbClr val="44375E"/>
                        </a:solidFill>
                      </a:endParaRPr>
                    </a:p>
                  </a:txBody>
                  <a:tcPr>
                    <a:solidFill>
                      <a:schemeClr val="accent2">
                        <a:lumMod val="20000"/>
                        <a:lumOff val="80000"/>
                      </a:schemeClr>
                    </a:solidFill>
                  </a:tcPr>
                </a:tc>
                <a:tc gridSpan="2">
                  <a:txBody>
                    <a:bodyPr/>
                    <a:lstStyle/>
                    <a:p>
                      <a:pPr algn="l"/>
                      <a:r>
                        <a:rPr lang="en-GB" sz="900" b="1" kern="1200" dirty="0">
                          <a:solidFill>
                            <a:srgbClr val="44375E"/>
                          </a:solidFill>
                          <a:effectLst/>
                          <a:latin typeface="+mj-lt"/>
                          <a:ea typeface="+mn-ea"/>
                          <a:cs typeface="+mn-cs"/>
                        </a:rPr>
                        <a:t>Big Ideas – Substantive Concepts</a:t>
                      </a:r>
                    </a:p>
                    <a:p>
                      <a:pPr algn="l"/>
                      <a:r>
                        <a:rPr lang="en-GB" sz="900" b="0" kern="1200" dirty="0">
                          <a:solidFill>
                            <a:srgbClr val="44375E"/>
                          </a:solidFill>
                          <a:effectLst/>
                          <a:latin typeface="+mj-lt"/>
                          <a:ea typeface="+mn-ea"/>
                          <a:cs typeface="+mn-cs"/>
                        </a:rPr>
                        <a:t> </a:t>
                      </a:r>
                    </a:p>
                    <a:p>
                      <a:pPr algn="l"/>
                      <a:r>
                        <a:rPr lang="en-GB" sz="900" b="0" kern="1200" dirty="0">
                          <a:solidFill>
                            <a:srgbClr val="44375E"/>
                          </a:solidFill>
                          <a:effectLst/>
                          <a:latin typeface="+mj-lt"/>
                          <a:ea typeface="+mn-ea"/>
                          <a:cs typeface="+mn-cs"/>
                        </a:rPr>
                        <a:t>Substantive knowledge is the subject knowledge and explicit vocabulary used about the past. We have defined substantive concepts that are the suggested vehicle to connect the substantive knowledge. These are defined at the start of every study in the Big Idea and revisited throughout.</a:t>
                      </a:r>
                    </a:p>
                    <a:p>
                      <a:pPr algn="l"/>
                      <a:endParaRPr lang="en-GB" sz="900" b="0" kern="1200" dirty="0">
                        <a:solidFill>
                          <a:srgbClr val="44375E"/>
                        </a:solidFill>
                        <a:effectLst/>
                        <a:latin typeface="+mj-lt"/>
                        <a:ea typeface="+mn-ea"/>
                        <a:cs typeface="+mn-cs"/>
                      </a:endParaRPr>
                    </a:p>
                    <a:p>
                      <a:pPr algn="l"/>
                      <a:r>
                        <a:rPr lang="en-GB" sz="900" b="0" kern="1200" dirty="0">
                          <a:solidFill>
                            <a:srgbClr val="44375E"/>
                          </a:solidFill>
                          <a:effectLst/>
                          <a:latin typeface="+mj-lt"/>
                          <a:ea typeface="+mn-ea"/>
                          <a:cs typeface="+mn-cs"/>
                        </a:rPr>
                        <a:t>The Big ideas are:</a:t>
                      </a:r>
                    </a:p>
                    <a:p>
                      <a:pPr marL="171450" lvl="0" indent="-171450" algn="l">
                        <a:buFont typeface="Arial" panose="020B0604020202020204" pitchFamily="34" charset="0"/>
                        <a:buChar char="•"/>
                      </a:pPr>
                      <a:r>
                        <a:rPr lang="en-GB" sz="900" b="0" kern="1200" dirty="0">
                          <a:solidFill>
                            <a:srgbClr val="44375E"/>
                          </a:solidFill>
                          <a:effectLst/>
                          <a:latin typeface="+mj-lt"/>
                          <a:ea typeface="+mn-ea"/>
                          <a:cs typeface="+mn-cs"/>
                        </a:rPr>
                        <a:t>Community – A large group of people living in a place. </a:t>
                      </a:r>
                    </a:p>
                    <a:p>
                      <a:pPr marL="171450" lvl="0" indent="-171450" algn="l">
                        <a:buFont typeface="Arial" panose="020B0604020202020204" pitchFamily="34" charset="0"/>
                        <a:buChar char="•"/>
                      </a:pPr>
                      <a:r>
                        <a:rPr lang="en-GB" sz="900" b="0" kern="1200" dirty="0">
                          <a:solidFill>
                            <a:srgbClr val="44375E"/>
                          </a:solidFill>
                          <a:effectLst/>
                          <a:latin typeface="+mj-lt"/>
                          <a:ea typeface="+mn-ea"/>
                          <a:cs typeface="+mn-cs"/>
                        </a:rPr>
                        <a:t>Knowledge – The difference knowledge makes to people.</a:t>
                      </a:r>
                    </a:p>
                    <a:p>
                      <a:pPr marL="171450" lvl="0" indent="-171450" algn="l">
                        <a:buFont typeface="Arial" panose="020B0604020202020204" pitchFamily="34" charset="0"/>
                        <a:buChar char="•"/>
                      </a:pPr>
                      <a:r>
                        <a:rPr lang="en-GB" sz="900" b="0" kern="1200" dirty="0">
                          <a:solidFill>
                            <a:srgbClr val="44375E"/>
                          </a:solidFill>
                          <a:effectLst/>
                          <a:latin typeface="+mj-lt"/>
                          <a:ea typeface="+mn-ea"/>
                          <a:cs typeface="+mn-cs"/>
                        </a:rPr>
                        <a:t>Invasion – Taking over another country or region with an armed force.  </a:t>
                      </a:r>
                    </a:p>
                    <a:p>
                      <a:pPr marL="171450" lvl="0" indent="-171450" algn="l">
                        <a:buFont typeface="Arial" panose="020B0604020202020204" pitchFamily="34" charset="0"/>
                        <a:buChar char="•"/>
                      </a:pPr>
                      <a:r>
                        <a:rPr lang="en-GB" sz="900" b="0" kern="1200" dirty="0">
                          <a:solidFill>
                            <a:srgbClr val="44375E"/>
                          </a:solidFill>
                          <a:effectLst/>
                          <a:latin typeface="+mj-lt"/>
                          <a:ea typeface="+mn-ea"/>
                          <a:cs typeface="+mn-cs"/>
                        </a:rPr>
                        <a:t>Civilisation – A large group of people who follow similar laws, religion and rules.</a:t>
                      </a:r>
                    </a:p>
                    <a:p>
                      <a:pPr marL="171450" lvl="0" indent="-171450" algn="l">
                        <a:buFont typeface="Arial" panose="020B0604020202020204" pitchFamily="34" charset="0"/>
                        <a:buChar char="•"/>
                      </a:pPr>
                      <a:r>
                        <a:rPr lang="en-GB" sz="900" b="0" kern="1200" dirty="0">
                          <a:solidFill>
                            <a:srgbClr val="44375E"/>
                          </a:solidFill>
                          <a:effectLst/>
                          <a:latin typeface="+mj-lt"/>
                          <a:ea typeface="+mn-ea"/>
                          <a:cs typeface="+mn-cs"/>
                        </a:rPr>
                        <a:t>Power – To advance technology, architecture and the arts or power over people and places. </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Democracy – A form of government voted for by the people. </a:t>
                      </a:r>
                      <a:endParaRPr lang="en-GB" sz="900" b="0" dirty="0">
                        <a:solidFill>
                          <a:srgbClr val="44375E"/>
                        </a:solidFill>
                        <a:latin typeface="+mj-lt"/>
                      </a:endParaRPr>
                    </a:p>
                  </a:txBody>
                  <a:tcPr>
                    <a:solidFill>
                      <a:schemeClr val="bg1"/>
                    </a:solidFill>
                  </a:tcPr>
                </a:tc>
                <a:tc hMerge="1">
                  <a:txBody>
                    <a:bodyPr/>
                    <a:lstStyle/>
                    <a:p>
                      <a:endParaRPr lang="en-GB"/>
                    </a:p>
                  </a:txBody>
                  <a:tcPr/>
                </a:tc>
                <a:tc gridSpan="2">
                  <a:txBody>
                    <a:bodyPr/>
                    <a:lstStyle/>
                    <a:p>
                      <a:pPr algn="l"/>
                      <a:r>
                        <a:rPr lang="en-GB" sz="900" b="1" kern="1200" dirty="0">
                          <a:solidFill>
                            <a:srgbClr val="44375E"/>
                          </a:solidFill>
                          <a:effectLst/>
                          <a:latin typeface="+mn-lt"/>
                          <a:ea typeface="+mn-ea"/>
                          <a:cs typeface="+mn-cs"/>
                        </a:rPr>
                        <a:t>Historical Enquiry – Disciplinary Knowledge </a:t>
                      </a:r>
                    </a:p>
                    <a:p>
                      <a:pPr algn="l"/>
                      <a:r>
                        <a:rPr lang="en-GB" sz="900" b="1" kern="1200" dirty="0">
                          <a:solidFill>
                            <a:srgbClr val="44375E"/>
                          </a:solidFill>
                          <a:effectLst/>
                          <a:latin typeface="+mn-lt"/>
                          <a:ea typeface="+mn-ea"/>
                          <a:cs typeface="+mn-cs"/>
                        </a:rPr>
                        <a:t> </a:t>
                      </a:r>
                    </a:p>
                    <a:p>
                      <a:pPr algn="l"/>
                      <a:r>
                        <a:rPr lang="en-GB" sz="900" b="0" kern="1200" dirty="0">
                          <a:solidFill>
                            <a:srgbClr val="44375E"/>
                          </a:solidFill>
                          <a:effectLst/>
                          <a:latin typeface="+mn-lt"/>
                          <a:ea typeface="+mn-ea"/>
                          <a:cs typeface="+mn-cs"/>
                        </a:rPr>
                        <a:t>Disciplinary knowledge is the use of substantive knowledge and how children construct understanding through historical claims, arguments and accounts. We call it ‘Working Historically.’ Each lesson has a learning question that gives pupils the opportunity to attempt and apply their understanding of the substantive knowledge (what pupils KNOW) in a disciplinary way (what pupils DO). These cumulate towards a more expert understanding of the big idea.</a:t>
                      </a:r>
                    </a:p>
                    <a:p>
                      <a:pPr algn="l"/>
                      <a:endParaRPr lang="en-GB" sz="900" b="0" kern="1200" dirty="0">
                        <a:solidFill>
                          <a:srgbClr val="44375E"/>
                        </a:solidFill>
                        <a:effectLst/>
                        <a:latin typeface="+mn-lt"/>
                        <a:ea typeface="+mn-ea"/>
                        <a:cs typeface="+mn-cs"/>
                      </a:endParaRP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Chronology – The science of time.  </a:t>
                      </a: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Cause &amp; Consequence – The reason and result of the things that happened in history. </a:t>
                      </a: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Change &amp; Continuity –  How key people, places and events changed or stayed the same over time. </a:t>
                      </a: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Similarity &amp; Difference – What stayed the same and why? Compare difference at the same time. </a:t>
                      </a: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Evidence – How do we know about the past?</a:t>
                      </a:r>
                    </a:p>
                    <a:p>
                      <a:pPr marL="171450" lvl="0" indent="-171450" algn="l">
                        <a:buFont typeface="Arial" panose="020B0604020202020204" pitchFamily="34" charset="0"/>
                        <a:buChar char="•"/>
                      </a:pPr>
                      <a:r>
                        <a:rPr lang="en-GB" sz="900" b="0" kern="1200" dirty="0">
                          <a:solidFill>
                            <a:srgbClr val="44375E"/>
                          </a:solidFill>
                          <a:effectLst/>
                          <a:latin typeface="+mn-lt"/>
                          <a:ea typeface="+mn-ea"/>
                          <a:cs typeface="+mn-cs"/>
                        </a:rPr>
                        <a:t>Significance – Why people, events and ideas are important.   </a:t>
                      </a:r>
                    </a:p>
                  </a:txBody>
                  <a:tcPr>
                    <a:solidFill>
                      <a:schemeClr val="bg1"/>
                    </a:solidFill>
                  </a:tcPr>
                </a:tc>
                <a:tc hMerge="1">
                  <a:txBody>
                    <a:bodyPr/>
                    <a:lstStyle/>
                    <a:p>
                      <a:endParaRPr lang="en-GB"/>
                    </a:p>
                  </a:txBody>
                  <a:tcPr/>
                </a:tc>
                <a:extLst>
                  <a:ext uri="{0D108BD9-81ED-4DB2-BD59-A6C34878D82A}">
                    <a16:rowId xmlns:a16="http://schemas.microsoft.com/office/drawing/2014/main" val="1127961494"/>
                  </a:ext>
                </a:extLst>
              </a:tr>
              <a:tr h="2477360">
                <a:tc gridSpan="2">
                  <a:txBody>
                    <a:bodyPr/>
                    <a:lstStyle/>
                    <a:p>
                      <a:pPr algn="l"/>
                      <a:r>
                        <a:rPr lang="en-GB" sz="900" b="1" kern="1200" dirty="0">
                          <a:solidFill>
                            <a:srgbClr val="44375E"/>
                          </a:solidFill>
                          <a:effectLst/>
                          <a:latin typeface="+mn-lt"/>
                          <a:ea typeface="+mn-ea"/>
                          <a:cs typeface="+mn-cs"/>
                        </a:rPr>
                        <a:t>Content and Sequencing</a:t>
                      </a:r>
                    </a:p>
                    <a:p>
                      <a:pPr algn="l"/>
                      <a:endParaRPr lang="en-GB" sz="900" kern="1200" dirty="0">
                        <a:solidFill>
                          <a:srgbClr val="44375E"/>
                        </a:solidFill>
                        <a:effectLst/>
                        <a:latin typeface="+mn-lt"/>
                        <a:ea typeface="+mn-ea"/>
                        <a:cs typeface="+mn-cs"/>
                      </a:endParaRPr>
                    </a:p>
                    <a:p>
                      <a:pPr algn="l"/>
                      <a:r>
                        <a:rPr lang="en-GB" sz="900" kern="1200" dirty="0">
                          <a:solidFill>
                            <a:srgbClr val="44375E"/>
                          </a:solidFill>
                          <a:effectLst/>
                          <a:latin typeface="+mn-lt"/>
                          <a:ea typeface="+mn-ea"/>
                          <a:cs typeface="+mn-cs"/>
                        </a:rPr>
                        <a:t>The content of our curriculum is generated using a research-based curriculum. </a:t>
                      </a:r>
                    </a:p>
                    <a:p>
                      <a:pPr algn="l"/>
                      <a:r>
                        <a:rPr lang="en-GB" sz="900" kern="1200" dirty="0">
                          <a:solidFill>
                            <a:srgbClr val="44375E"/>
                          </a:solidFill>
                          <a:effectLst/>
                          <a:latin typeface="+mn-lt"/>
                          <a:ea typeface="+mn-ea"/>
                          <a:cs typeface="+mn-cs"/>
                        </a:rPr>
                        <a:t>The cumulative nature of the curriculum includes retrieval and spaced retrieval practice, word building and deliberate practice tasks. This powerful interrelationship between structure and research-led practice is designed to increase substantive knowledge and accelerate learning within and between study modules. That means the foundational knowledge of the curriculum is positioned to ease the load on the working memory: new content is connected to prior learning. The effect of this cumulative model supports opportunities for pupils to associate and connect with significant periods of time, people, places and events. </a:t>
                      </a:r>
                      <a:endParaRPr lang="en-GB" sz="900" dirty="0">
                        <a:solidFill>
                          <a:srgbClr val="44375E"/>
                        </a:solidFill>
                      </a:endParaRPr>
                    </a:p>
                  </a:txBody>
                  <a:tcPr/>
                </a:tc>
                <a:tc hMerge="1">
                  <a:txBody>
                    <a:bodyPr/>
                    <a:lstStyle/>
                    <a:p>
                      <a:endParaRPr lang="en-GB" dirty="0"/>
                    </a:p>
                  </a:txBody>
                  <a:tcPr/>
                </a:tc>
                <a:tc gridSpan="2">
                  <a:txBody>
                    <a:bodyPr/>
                    <a:lstStyle/>
                    <a:p>
                      <a:pPr algn="l"/>
                      <a:r>
                        <a:rPr lang="en-GB" sz="900" b="1" kern="1200" dirty="0">
                          <a:solidFill>
                            <a:srgbClr val="44375E"/>
                          </a:solidFill>
                          <a:effectLst/>
                          <a:latin typeface="+mn-lt"/>
                          <a:ea typeface="+mn-ea"/>
                          <a:cs typeface="+mn-cs"/>
                        </a:rPr>
                        <a:t>Learning Module</a:t>
                      </a:r>
                    </a:p>
                    <a:p>
                      <a:pPr algn="l"/>
                      <a:endParaRPr lang="en-GB" sz="900" kern="1200" dirty="0">
                        <a:solidFill>
                          <a:srgbClr val="44375E"/>
                        </a:solidFill>
                        <a:effectLst/>
                        <a:latin typeface="+mn-lt"/>
                        <a:ea typeface="+mn-ea"/>
                        <a:cs typeface="+mn-cs"/>
                      </a:endParaRPr>
                    </a:p>
                    <a:p>
                      <a:pPr algn="l"/>
                      <a:r>
                        <a:rPr lang="en-GB" sz="900" kern="1200" dirty="0">
                          <a:solidFill>
                            <a:srgbClr val="44375E"/>
                          </a:solidFill>
                          <a:effectLst/>
                          <a:latin typeface="+mn-lt"/>
                          <a:ea typeface="+mn-ea"/>
                          <a:cs typeface="+mn-cs"/>
                        </a:rPr>
                        <a:t>Each learning module has: knowledge and vocabulary teacher guide which highlights:</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National Curriculum content.</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Prior learning and Disciplinary knowledge questions.</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A Knowledge Organiser to show minimum substantive knowledge expectations. </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A sequence of learning supported by a cumulative quiz to support retention of taught content.</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Contextual Tier 2 and Tier 3 vocabulary</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Dual Knowledge Notes these are dual-coded, communicate the question and support vocabulary instruction.   </a:t>
                      </a:r>
                    </a:p>
                    <a:p>
                      <a:pPr marL="171450" lvl="0" indent="-171450" algn="l">
                        <a:buFont typeface="Arial" panose="020B0604020202020204" pitchFamily="34" charset="0"/>
                        <a:buChar char="•"/>
                      </a:pPr>
                      <a:r>
                        <a:rPr lang="en-GB" sz="900" kern="1200" dirty="0">
                          <a:solidFill>
                            <a:srgbClr val="44375E"/>
                          </a:solidFill>
                          <a:effectLst/>
                          <a:latin typeface="+mn-lt"/>
                          <a:ea typeface="+mn-ea"/>
                          <a:cs typeface="+mn-cs"/>
                        </a:rPr>
                        <a:t>‘Thinking History’ tasks – a menu of disciplinary knowledge tasks to help pupils make sense of substantive knowledge. </a:t>
                      </a:r>
                    </a:p>
                    <a:p>
                      <a:pPr marL="171450" indent="-171450" algn="l">
                        <a:buFont typeface="Arial" panose="020B0604020202020204" pitchFamily="34" charset="0"/>
                        <a:buChar char="•"/>
                      </a:pPr>
                      <a:r>
                        <a:rPr lang="en-GB" sz="900" kern="1200" dirty="0">
                          <a:solidFill>
                            <a:srgbClr val="44375E"/>
                          </a:solidFill>
                          <a:effectLst/>
                          <a:latin typeface="+mn-lt"/>
                          <a:ea typeface="+mn-ea"/>
                          <a:cs typeface="+mn-cs"/>
                        </a:rPr>
                        <a:t>High-quality resources to support substantive and disciplinary knowledge. </a:t>
                      </a:r>
                      <a:endParaRPr lang="en-GB" sz="900" dirty="0">
                        <a:solidFill>
                          <a:srgbClr val="44375E"/>
                        </a:solidFill>
                      </a:endParaRPr>
                    </a:p>
                  </a:txBody>
                  <a:tcPr anchor="ctr">
                    <a:solidFill>
                      <a:schemeClr val="bg1"/>
                    </a:solidFill>
                  </a:tcPr>
                </a:tc>
                <a:tc hMerge="1">
                  <a:txBody>
                    <a:bodyPr/>
                    <a:lstStyle/>
                    <a:p>
                      <a:endParaRPr lang="en-GB" dirty="0"/>
                    </a:p>
                  </a:txBody>
                  <a:tcPr/>
                </a:tc>
                <a:tc>
                  <a:txBody>
                    <a:bodyPr/>
                    <a:lstStyle/>
                    <a:p>
                      <a:pPr algn="l"/>
                      <a:r>
                        <a:rPr lang="en-GB" sz="900" b="1" kern="1200" dirty="0">
                          <a:solidFill>
                            <a:srgbClr val="44375E"/>
                          </a:solidFill>
                          <a:effectLst/>
                          <a:latin typeface="+mn-lt"/>
                          <a:ea typeface="+mn-ea"/>
                          <a:cs typeface="+mn-cs"/>
                        </a:rPr>
                        <a:t>Lesson Design</a:t>
                      </a:r>
                    </a:p>
                    <a:p>
                      <a:pPr algn="l"/>
                      <a:endParaRPr lang="en-GB" sz="900" kern="1200" dirty="0">
                        <a:solidFill>
                          <a:srgbClr val="44375E"/>
                        </a:solidFill>
                        <a:effectLst/>
                        <a:latin typeface="+mn-lt"/>
                        <a:ea typeface="+mn-ea"/>
                        <a:cs typeface="+mn-cs"/>
                      </a:endParaRPr>
                    </a:p>
                    <a:p>
                      <a:pPr algn="l"/>
                      <a:r>
                        <a:rPr lang="en-GB" sz="900" kern="1200" dirty="0">
                          <a:solidFill>
                            <a:srgbClr val="44375E"/>
                          </a:solidFill>
                          <a:effectLst/>
                          <a:latin typeface="+mn-lt"/>
                          <a:ea typeface="+mn-ea"/>
                          <a:cs typeface="+mn-cs"/>
                        </a:rPr>
                        <a:t>Each lesson follows the 6 Phase Structure:</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CONNECT</a:t>
                      </a:r>
                      <a:r>
                        <a:rPr lang="en-GB" sz="900" kern="1200" dirty="0">
                          <a:solidFill>
                            <a:srgbClr val="44375E"/>
                          </a:solidFill>
                          <a:effectLst/>
                          <a:latin typeface="+mn-lt"/>
                          <a:ea typeface="+mn-ea"/>
                          <a:cs typeface="+mn-cs"/>
                        </a:rPr>
                        <a:t> – Make connections with previous learning. Position and frame substantive concepts in context.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EXPLAIN</a:t>
                      </a:r>
                      <a:r>
                        <a:rPr lang="en-GB" sz="900" kern="1200" dirty="0">
                          <a:solidFill>
                            <a:srgbClr val="44375E"/>
                          </a:solidFill>
                          <a:effectLst/>
                          <a:latin typeface="+mn-lt"/>
                          <a:ea typeface="+mn-ea"/>
                          <a:cs typeface="+mn-cs"/>
                        </a:rPr>
                        <a:t> – Introduce essential vocabulary. Model clear explanations.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EXAMPLE</a:t>
                      </a:r>
                      <a:r>
                        <a:rPr lang="en-GB" sz="900" kern="1200" dirty="0">
                          <a:solidFill>
                            <a:srgbClr val="44375E"/>
                          </a:solidFill>
                          <a:effectLst/>
                          <a:latin typeface="+mn-lt"/>
                          <a:ea typeface="+mn-ea"/>
                          <a:cs typeface="+mn-cs"/>
                        </a:rPr>
                        <a:t> – Make worked examples explicit. Use diagrams, images, videos, artefacts to help articulate the content.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ATTEMPT</a:t>
                      </a:r>
                      <a:r>
                        <a:rPr lang="en-GB" sz="900" kern="1200" dirty="0">
                          <a:solidFill>
                            <a:srgbClr val="44375E"/>
                          </a:solidFill>
                          <a:effectLst/>
                          <a:latin typeface="+mn-lt"/>
                          <a:ea typeface="+mn-ea"/>
                          <a:cs typeface="+mn-cs"/>
                        </a:rPr>
                        <a:t> – Pupils practically have a go at selecting and organising the content they have been taught.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APPLY</a:t>
                      </a:r>
                      <a:r>
                        <a:rPr lang="en-GB" sz="900" kern="1200" dirty="0">
                          <a:solidFill>
                            <a:srgbClr val="44375E"/>
                          </a:solidFill>
                          <a:effectLst/>
                          <a:latin typeface="+mn-lt"/>
                          <a:ea typeface="+mn-ea"/>
                          <a:cs typeface="+mn-cs"/>
                        </a:rPr>
                        <a:t> – Pupils explain and connect their learning by showing what they know. </a:t>
                      </a:r>
                    </a:p>
                    <a:p>
                      <a:pPr marL="171450" indent="-171450" algn="l">
                        <a:buFont typeface="Arial" panose="020B0604020202020204" pitchFamily="34" charset="0"/>
                        <a:buChar char="•"/>
                      </a:pPr>
                      <a:r>
                        <a:rPr lang="en-GB" sz="900" b="1" kern="1200" dirty="0">
                          <a:solidFill>
                            <a:srgbClr val="44375E"/>
                          </a:solidFill>
                          <a:effectLst/>
                          <a:latin typeface="+mn-lt"/>
                          <a:ea typeface="+mn-ea"/>
                          <a:cs typeface="+mn-cs"/>
                        </a:rPr>
                        <a:t>CHALLENGE</a:t>
                      </a:r>
                      <a:r>
                        <a:rPr lang="en-GB" sz="900" kern="1200" dirty="0">
                          <a:solidFill>
                            <a:srgbClr val="44375E"/>
                          </a:solidFill>
                          <a:effectLst/>
                          <a:latin typeface="+mn-lt"/>
                          <a:ea typeface="+mn-ea"/>
                          <a:cs typeface="+mn-cs"/>
                        </a:rPr>
                        <a:t> – pupils deepen what they know to develop richer knowledge. </a:t>
                      </a:r>
                      <a:endParaRPr lang="en-GB" sz="900" dirty="0">
                        <a:solidFill>
                          <a:srgbClr val="44375E"/>
                        </a:solidFill>
                      </a:endParaRPr>
                    </a:p>
                  </a:txBody>
                  <a:tcPr/>
                </a:tc>
                <a:extLst>
                  <a:ext uri="{0D108BD9-81ED-4DB2-BD59-A6C34878D82A}">
                    <a16:rowId xmlns:a16="http://schemas.microsoft.com/office/drawing/2014/main" val="3040461112"/>
                  </a:ext>
                </a:extLst>
              </a:tr>
            </a:tbl>
          </a:graphicData>
        </a:graphic>
      </p:graphicFrame>
      <p:pic>
        <p:nvPicPr>
          <p:cNvPr id="2050" name="Picture 2">
            <a:extLst>
              <a:ext uri="{FF2B5EF4-FFF2-40B4-BE49-F238E27FC236}">
                <a16:creationId xmlns:a16="http://schemas.microsoft.com/office/drawing/2014/main" id="{E54ED855-FA7E-4D21-87EB-B0B5504CC2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59345" y="131050"/>
            <a:ext cx="744632" cy="774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923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History continued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3680013246"/>
              </p:ext>
            </p:extLst>
          </p:nvPr>
        </p:nvGraphicFramePr>
        <p:xfrm>
          <a:off x="189854" y="958873"/>
          <a:ext cx="9526292" cy="5486400"/>
        </p:xfrm>
        <a:graphic>
          <a:graphicData uri="http://schemas.openxmlformats.org/drawingml/2006/table">
            <a:tbl>
              <a:tblPr firstRow="1" bandRow="1">
                <a:tableStyleId>{72833802-FEF1-4C79-8D5D-14CF1EAF98D9}</a:tableStyleId>
              </a:tblPr>
              <a:tblGrid>
                <a:gridCol w="4763146">
                  <a:extLst>
                    <a:ext uri="{9D8B030D-6E8A-4147-A177-3AD203B41FA5}">
                      <a16:colId xmlns:a16="http://schemas.microsoft.com/office/drawing/2014/main" val="924718012"/>
                    </a:ext>
                  </a:extLst>
                </a:gridCol>
                <a:gridCol w="4763146">
                  <a:extLst>
                    <a:ext uri="{9D8B030D-6E8A-4147-A177-3AD203B41FA5}">
                      <a16:colId xmlns:a16="http://schemas.microsoft.com/office/drawing/2014/main" val="1002920751"/>
                    </a:ext>
                  </a:extLst>
                </a:gridCol>
              </a:tblGrid>
              <a:tr h="2519433">
                <a:tc>
                  <a:txBody>
                    <a:bodyPr/>
                    <a:lstStyle/>
                    <a:p>
                      <a:pPr rtl="0" fontAlgn="base"/>
                      <a:r>
                        <a:rPr lang="en-GB" sz="1000" b="1" i="0" kern="1200" dirty="0">
                          <a:solidFill>
                            <a:srgbClr val="44375E"/>
                          </a:solidFill>
                          <a:effectLst/>
                          <a:latin typeface="+mn-lt"/>
                          <a:ea typeface="+mn-ea"/>
                          <a:cs typeface="+mn-cs"/>
                        </a:rPr>
                        <a:t>Reasonable adjustments for pupils with SEND</a:t>
                      </a:r>
                      <a:r>
                        <a:rPr lang="en-GB" sz="1000" b="0" i="0" kern="1200" dirty="0">
                          <a:solidFill>
                            <a:srgbClr val="44375E"/>
                          </a:solidFill>
                          <a:effectLst/>
                          <a:latin typeface="+mn-lt"/>
                          <a:ea typeface="+mn-ea"/>
                          <a:cs typeface="+mn-cs"/>
                        </a:rPr>
                        <a:t> </a:t>
                      </a:r>
                    </a:p>
                    <a:p>
                      <a:pPr rtl="0" fontAlgn="base"/>
                      <a:endParaRPr lang="en-GB" sz="800" b="0" i="0" kern="1200" dirty="0">
                        <a:solidFill>
                          <a:srgbClr val="44375E"/>
                        </a:solidFill>
                        <a:effectLst/>
                        <a:latin typeface="+mn-lt"/>
                        <a:ea typeface="+mn-ea"/>
                        <a:cs typeface="+mn-cs"/>
                      </a:endParaRPr>
                    </a:p>
                    <a:p>
                      <a:pPr rtl="0" fontAlgn="base"/>
                      <a:r>
                        <a:rPr lang="en-GB" sz="800" b="0" i="0" kern="1200" dirty="0">
                          <a:solidFill>
                            <a:srgbClr val="44375E"/>
                          </a:solidFill>
                          <a:effectLst/>
                          <a:latin typeface="+mn-lt"/>
                          <a:ea typeface="+mn-ea"/>
                          <a:cs typeface="+mn-cs"/>
                        </a:rPr>
                        <a:t>Teachers consider how specific activities, or the delivery of content may need to be adjusted to ensure that pupils with SEND are able to access the materials and participate fully in the lesson.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As a school, we follow the EEF’s ‘5-a-day’ Principles to improve SEND outcomes. These include: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Explicit instruction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Cognitive and metacognitive strategies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Scaffolding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Flexible grouping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Use of technology </a:t>
                      </a:r>
                    </a:p>
                    <a:p>
                      <a:pPr marL="171450" indent="-171450" rtl="0" fontAlgn="base">
                        <a:buFont typeface="Arial" panose="020B0604020202020204" pitchFamily="34" charset="0"/>
                        <a:buChar char="•"/>
                      </a:pPr>
                      <a:endParaRPr lang="en-GB" sz="800" b="0" i="0" kern="1200" dirty="0">
                        <a:solidFill>
                          <a:srgbClr val="44375E"/>
                        </a:solidFill>
                        <a:effectLst/>
                        <a:latin typeface="+mn-lt"/>
                        <a:ea typeface="+mn-ea"/>
                        <a:cs typeface="+mn-cs"/>
                      </a:endParaRPr>
                    </a:p>
                    <a:p>
                      <a:pPr rtl="0" fontAlgn="base"/>
                      <a:r>
                        <a:rPr lang="en-GB" sz="800" b="0" i="0" kern="1200" dirty="0">
                          <a:solidFill>
                            <a:srgbClr val="44375E"/>
                          </a:solidFill>
                          <a:effectLst/>
                          <a:latin typeface="+mn-lt"/>
                          <a:ea typeface="+mn-ea"/>
                          <a:cs typeface="+mn-cs"/>
                        </a:rPr>
                        <a:t>Teachers plan for the needs of their children through the use of dual knowledge notes, classified as ‘securing’ or ‘advancing’. ‘Securing’ resources strip back additional language to reduce cognitive load for children; ‘advancing’ resources stretch and challenge by providing depth in learning. Pupils with language and communication difficulties may require additional visual prompts to help them understand what is expected of them. Some pupils may require individual task boards to enable them to follow a series of steps where a task has been broken down into smaller, more manageable</a:t>
                      </a:r>
                    </a:p>
                  </a:txBody>
                  <a:tcPr>
                    <a:solidFill>
                      <a:schemeClr val="bg1"/>
                    </a:solidFill>
                  </a:tcPr>
                </a:tc>
                <a:tc>
                  <a:txBody>
                    <a:bodyPr/>
                    <a:lstStyle/>
                    <a:p>
                      <a:pPr rtl="0" fontAlgn="base"/>
                      <a:r>
                        <a:rPr lang="en-GB" sz="1000" b="1" i="0" kern="1200" dirty="0">
                          <a:solidFill>
                            <a:srgbClr val="44375E"/>
                          </a:solidFill>
                          <a:effectLst/>
                          <a:latin typeface="+mn-lt"/>
                          <a:ea typeface="+mn-ea"/>
                          <a:cs typeface="+mn-cs"/>
                        </a:rPr>
                        <a:t>Assessment</a:t>
                      </a:r>
                    </a:p>
                    <a:p>
                      <a:pPr rtl="0" fontAlgn="base"/>
                      <a:endParaRPr lang="en-GB" sz="800" b="1" i="0" kern="1200" dirty="0">
                        <a:solidFill>
                          <a:srgbClr val="44375E"/>
                        </a:solidFill>
                        <a:effectLst/>
                        <a:latin typeface="+mn-lt"/>
                        <a:ea typeface="+mn-ea"/>
                        <a:cs typeface="+mn-cs"/>
                      </a:endParaRPr>
                    </a:p>
                    <a:p>
                      <a:pPr rtl="0" fontAlgn="base"/>
                      <a:r>
                        <a:rPr lang="en-GB" sz="800" b="0" i="0" kern="1200" dirty="0">
                          <a:solidFill>
                            <a:srgbClr val="44375E"/>
                          </a:solidFill>
                          <a:effectLst/>
                          <a:latin typeface="+mn-lt"/>
                          <a:ea typeface="+mn-ea"/>
                          <a:cs typeface="+mn-cs"/>
                        </a:rPr>
                        <a:t>Assessment is both formative and at the point of learning, as well as summative to feed forward to the next point of contact </a:t>
                      </a:r>
                    </a:p>
                    <a:p>
                      <a:pPr rtl="0" fontAlgn="base"/>
                      <a:r>
                        <a:rPr lang="en-GB" sz="800" b="0" i="0" kern="1200" dirty="0">
                          <a:solidFill>
                            <a:srgbClr val="44375E"/>
                          </a:solidFill>
                          <a:effectLst/>
                          <a:latin typeface="+mn-lt"/>
                          <a:ea typeface="+mn-ea"/>
                          <a:cs typeface="+mn-cs"/>
                        </a:rPr>
                        <a:t>pupils will have.  </a:t>
                      </a:r>
                    </a:p>
                    <a:p>
                      <a:pPr rtl="0" fontAlgn="base"/>
                      <a:r>
                        <a:rPr lang="en-GB" sz="800" b="0" i="0" kern="1200" dirty="0">
                          <a:solidFill>
                            <a:srgbClr val="44375E"/>
                          </a:solidFill>
                          <a:effectLst/>
                          <a:latin typeface="+mn-lt"/>
                          <a:ea typeface="+mn-ea"/>
                          <a:cs typeface="+mn-cs"/>
                        </a:rPr>
                        <a:t>Assessment of History takes many forms: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Formative outcomes from cumulative quizzing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Summative outcomes from cumulative quizzing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Pupil Book Study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Structured assessment tasks (e.g. double-page spreads) </a:t>
                      </a:r>
                    </a:p>
                    <a:p>
                      <a:pPr marL="171450" indent="-171450" rtl="0" fontAlgn="base">
                        <a:buFont typeface="Arial" panose="020B0604020202020204" pitchFamily="34" charset="0"/>
                        <a:buChar char="•"/>
                      </a:pPr>
                      <a:r>
                        <a:rPr lang="en-GB" sz="800" b="0" i="0" kern="1200" dirty="0">
                          <a:solidFill>
                            <a:srgbClr val="44375E"/>
                          </a:solidFill>
                          <a:effectLst/>
                          <a:latin typeface="+mn-lt"/>
                          <a:ea typeface="+mn-ea"/>
                          <a:cs typeface="+mn-cs"/>
                        </a:rPr>
                        <a:t>Study Summary Assessments to identify pupils who require support or who ‘standout’ </a:t>
                      </a:r>
                    </a:p>
                    <a:p>
                      <a:pPr marL="171450" indent="-171450" rtl="0" fontAlgn="base">
                        <a:buFont typeface="Arial" panose="020B0604020202020204" pitchFamily="34" charset="0"/>
                        <a:buChar char="•"/>
                      </a:pPr>
                      <a:endParaRPr lang="en-GB" sz="800" b="0" i="0" kern="1200" dirty="0">
                        <a:solidFill>
                          <a:srgbClr val="44375E"/>
                        </a:solidFill>
                        <a:effectLst/>
                        <a:latin typeface="+mn-lt"/>
                        <a:ea typeface="+mn-ea"/>
                        <a:cs typeface="+mn-cs"/>
                      </a:endParaRPr>
                    </a:p>
                    <a:p>
                      <a:pPr rtl="0" fontAlgn="base"/>
                      <a:r>
                        <a:rPr lang="en-GB" sz="800" b="0" i="0" kern="1200" dirty="0">
                          <a:solidFill>
                            <a:srgbClr val="44375E"/>
                          </a:solidFill>
                          <a:effectLst/>
                          <a:latin typeface="+mn-lt"/>
                          <a:ea typeface="+mn-ea"/>
                          <a:cs typeface="+mn-cs"/>
                        </a:rPr>
                        <a:t>Evidence points towards feedback being most impactful as near to the point of learning as possible. That is why the 6 phases of a lesson allows teachers the space to listen, watch and interact to intelligently give feedback at the point of learning. Feedback, quizzes, thinking hard tasks and structured assessment tasks all contribute towards the bigger picture of how well pupils retain and remember the content. </a:t>
                      </a:r>
                    </a:p>
                    <a:p>
                      <a:pPr algn="l"/>
                      <a:endParaRPr lang="en-GB" sz="800" b="0" dirty="0">
                        <a:solidFill>
                          <a:srgbClr val="44375E"/>
                        </a:solidFill>
                      </a:endParaRPr>
                    </a:p>
                  </a:txBody>
                  <a:tcPr>
                    <a:solidFill>
                      <a:schemeClr val="bg1"/>
                    </a:solidFill>
                  </a:tcPr>
                </a:tc>
                <a:extLst>
                  <a:ext uri="{0D108BD9-81ED-4DB2-BD59-A6C34878D82A}">
                    <a16:rowId xmlns:a16="http://schemas.microsoft.com/office/drawing/2014/main" val="1127961494"/>
                  </a:ext>
                </a:extLst>
              </a:tr>
              <a:tr h="2477360">
                <a:tc gridSpan="2">
                  <a:txBody>
                    <a:bodyPr/>
                    <a:lstStyle/>
                    <a:p>
                      <a:pPr rtl="0" fontAlgn="base"/>
                      <a:r>
                        <a:rPr lang="en-GB" sz="1000" b="1" i="0" kern="1200" dirty="0">
                          <a:solidFill>
                            <a:srgbClr val="44375E"/>
                          </a:solidFill>
                          <a:effectLst/>
                          <a:latin typeface="+mn-lt"/>
                          <a:ea typeface="+mn-ea"/>
                          <a:cs typeface="+mn-cs"/>
                        </a:rPr>
                        <a:t>Curriculum Narrative</a:t>
                      </a:r>
                      <a:r>
                        <a:rPr lang="en-GB" sz="1000" b="0" i="0" kern="1200" dirty="0">
                          <a:solidFill>
                            <a:srgbClr val="44375E"/>
                          </a:solidFill>
                          <a:effectLst/>
                          <a:latin typeface="+mn-lt"/>
                          <a:ea typeface="+mn-ea"/>
                          <a:cs typeface="+mn-cs"/>
                        </a:rPr>
                        <a:t> </a:t>
                      </a:r>
                    </a:p>
                    <a:p>
                      <a:pPr rtl="0" fontAlgn="base"/>
                      <a:r>
                        <a:rPr lang="en-GB" sz="800" b="1" i="0" kern="1200" dirty="0">
                          <a:solidFill>
                            <a:srgbClr val="44375E"/>
                          </a:solidFill>
                          <a:effectLst/>
                          <a:latin typeface="+mn-lt"/>
                          <a:ea typeface="+mn-ea"/>
                          <a:cs typeface="+mn-cs"/>
                        </a:rPr>
                        <a:t>KEY STAGE 1: </a:t>
                      </a:r>
                      <a:r>
                        <a:rPr lang="en-GB" sz="800" b="0" i="0" kern="1200" dirty="0">
                          <a:solidFill>
                            <a:srgbClr val="44375E"/>
                          </a:solidFill>
                          <a:effectLst/>
                          <a:latin typeface="+mn-lt"/>
                          <a:ea typeface="+mn-ea"/>
                          <a:cs typeface="+mn-cs"/>
                        </a:rPr>
                        <a:t>Pupils develop a sense of time, place and change. It begins will pupils studying Changes within living memory to develop an understanding of difference over time within concrete experiences of their lives. This chronological knowledge is foundational to the understanding of change over time. Pupils then study the Lives of Significant Individuals. Chronology and place in time steers the understanding of the context in which these significant individuals lived. In KS1, pupils study Local History through significant events, people and places. The locality is further understood by knowing about the places, the buildings, the events and the people that tell a story of the past. Events Beyond their Living Memory. Here, pupils draw upon early concepts of chronology and connect it to more abstract, but known, events in the past.  </a:t>
                      </a:r>
                    </a:p>
                    <a:p>
                      <a:pPr rtl="0" fontAlgn="base"/>
                      <a:endParaRPr lang="en-GB" sz="800" b="0" i="0" kern="1200" dirty="0">
                        <a:solidFill>
                          <a:srgbClr val="44375E"/>
                        </a:solidFill>
                        <a:effectLst/>
                        <a:latin typeface="+mn-lt"/>
                        <a:ea typeface="+mn-ea"/>
                        <a:cs typeface="+mn-cs"/>
                      </a:endParaRPr>
                    </a:p>
                    <a:p>
                      <a:pPr rtl="0" fontAlgn="base"/>
                      <a:r>
                        <a:rPr lang="en-GB" sz="800" b="1" i="0" kern="1200" dirty="0">
                          <a:solidFill>
                            <a:srgbClr val="44375E"/>
                          </a:solidFill>
                          <a:effectLst/>
                          <a:latin typeface="+mn-lt"/>
                          <a:ea typeface="+mn-ea"/>
                          <a:cs typeface="+mn-cs"/>
                        </a:rPr>
                        <a:t>LOWER KEY STAGE 2: </a:t>
                      </a:r>
                      <a:r>
                        <a:rPr lang="en-GB" sz="800" b="0" i="0" kern="1200" dirty="0">
                          <a:solidFill>
                            <a:srgbClr val="44375E"/>
                          </a:solidFill>
                          <a:effectLst/>
                          <a:latin typeface="+mn-lt"/>
                          <a:ea typeface="+mn-ea"/>
                          <a:cs typeface="+mn-cs"/>
                        </a:rPr>
                        <a:t>In lower KS2, pupils study the cultural and technological advances made by our ancestors as well as understanding how historians think Britain changed throughout the Stone, Bronze and Iron Ages. Archaeological history guides us to know how early humans were creative, innovative and expert at surviving in changeable environments. Having an in-depth understanding of Iron Age Britain offers solid foundations for the study of how Rome influenced Britain. This foundational knowledge is built upon and used to support long-term retrieval to contrast culture and technology. Studies of how Britain was settled by Anglo-Saxons and Scots gives a focus on cultural change and the influence of Christianity. Pupils study how powerful kings and their beliefs shaped the Heptarchy of Anglo-Saxon Britain. Lower KS2, also focuses on the Struggle for the throne of England through a study of the Vikings, their origins, conquests and agreements with English Anglo-Saxon kings to settle in Britain. </a:t>
                      </a:r>
                    </a:p>
                    <a:p>
                      <a:pPr rtl="0" fontAlgn="base"/>
                      <a:endParaRPr lang="en-GB" sz="800" b="0" i="0" kern="1200" dirty="0">
                        <a:solidFill>
                          <a:srgbClr val="44375E"/>
                        </a:solidFill>
                        <a:effectLst/>
                        <a:latin typeface="+mn-lt"/>
                        <a:ea typeface="+mn-ea"/>
                        <a:cs typeface="+mn-cs"/>
                      </a:endParaRPr>
                    </a:p>
                    <a:p>
                      <a:pPr rtl="0" fontAlgn="base"/>
                      <a:r>
                        <a:rPr lang="en-GB" sz="800" b="1" i="0" kern="1200" dirty="0">
                          <a:solidFill>
                            <a:srgbClr val="44375E"/>
                          </a:solidFill>
                          <a:effectLst/>
                          <a:latin typeface="+mn-lt"/>
                          <a:ea typeface="+mn-ea"/>
                          <a:cs typeface="+mn-cs"/>
                        </a:rPr>
                        <a:t>UPPER KEY STAGE 2: </a:t>
                      </a:r>
                      <a:r>
                        <a:rPr lang="en-GB" sz="800" b="0" i="0" kern="1200" dirty="0">
                          <a:solidFill>
                            <a:srgbClr val="44375E"/>
                          </a:solidFill>
                          <a:effectLst/>
                          <a:latin typeface="+mn-lt"/>
                          <a:ea typeface="+mn-ea"/>
                          <a:cs typeface="+mn-cs"/>
                        </a:rPr>
                        <a:t>Later in KS2, knowledge of Anglo-Saxons is revisited and used to connect with a study of the Maya civilisation. The study compares advancement of the Maya culture and innovation to that of the Anglo-Saxons around c.AD 900. Here, location, settlement, people, culture and invention are compared and contrasted. Pupils also study Significant monarchs after 1066. Five kings and queens are a focus of a depth study and comparison, drawing on their beliefs, actions and understanding their legacy. This chronological study revisits known periods of time and introduces new content and monarchs. Ancient history, such as the achievements of the earliest civilisations - the study of Ancient Greek life and achievements are also studied, learning about their influence on the western world. The understanding of culture, people and places are central to these studies. Our History connects these studies with prior knowledge of what was happening in Britain at the same time. The effect of this is to deepen and connect a broader understanding of culture, people, places and events through comparison. Recent local history, such as the impact of WW2 on our local area, is studied in the context of how conflict changed society in the Second World War. Modern history is also studied through units such as the Windrush Generation. Knowing about slavery, Caribbean culture and the injustice of the past enlightens pupils to understand why events happened and how these pioneers faced racism, discrimination and prejudice. </a:t>
                      </a:r>
                    </a:p>
                    <a:p>
                      <a:pPr algn="l"/>
                      <a:endParaRPr lang="en-GB" sz="800" dirty="0">
                        <a:solidFill>
                          <a:srgbClr val="44375E"/>
                        </a:solidFill>
                      </a:endParaRPr>
                    </a:p>
                  </a:txBody>
                  <a:tcPr/>
                </a:tc>
                <a:tc hMerge="1">
                  <a:txBody>
                    <a:bodyPr/>
                    <a:lstStyle/>
                    <a:p>
                      <a:endParaRPr lang="en-GB"/>
                    </a:p>
                  </a:txBody>
                  <a:tcPr/>
                </a:tc>
                <a:extLst>
                  <a:ext uri="{0D108BD9-81ED-4DB2-BD59-A6C34878D82A}">
                    <a16:rowId xmlns:a16="http://schemas.microsoft.com/office/drawing/2014/main" val="3040461112"/>
                  </a:ext>
                </a:extLst>
              </a:tr>
            </a:tbl>
          </a:graphicData>
        </a:graphic>
      </p:graphicFrame>
      <p:pic>
        <p:nvPicPr>
          <p:cNvPr id="1026" name="Picture 2">
            <a:extLst>
              <a:ext uri="{FF2B5EF4-FFF2-40B4-BE49-F238E27FC236}">
                <a16:creationId xmlns:a16="http://schemas.microsoft.com/office/drawing/2014/main" id="{517D69AA-C6C2-4943-9C67-B32B580C08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8310" y="124922"/>
            <a:ext cx="672913" cy="699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2134938"/>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f5a687ecb4e865acf425f3deeb6fec43">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76eb125e69196153eb56abbcd63b8bae"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20F8DA-C4FB-4450-BACC-F5A742E79B9F}">
  <ds:schemaRefs>
    <ds:schemaRef ds:uri="http://purl.org/dc/dcmitype/"/>
    <ds:schemaRef ds:uri="http://schemas.microsoft.com/office/2006/documentManagement/types"/>
    <ds:schemaRef ds:uri="fcc45fca-495b-42d3-adae-d98dfc69d100"/>
    <ds:schemaRef ds:uri="http://purl.org/dc/terms/"/>
    <ds:schemaRef ds:uri="http://schemas.microsoft.com/office/infopath/2007/PartnerControls"/>
    <ds:schemaRef ds:uri="http://schemas.openxmlformats.org/package/2006/metadata/core-properties"/>
    <ds:schemaRef ds:uri="http://purl.org/dc/elements/1.1/"/>
    <ds:schemaRef ds:uri="b6007648-e4c6-42fd-a70f-5914349d5e6b"/>
    <ds:schemaRef ds:uri="http://schemas.microsoft.com/office/2006/metadata/properties"/>
    <ds:schemaRef ds:uri="http://www.w3.org/XML/1998/namespace"/>
    <ds:schemaRef ds:uri="c9db3969-71b0-4bad-a133-52bb6e34547a"/>
    <ds:schemaRef ds:uri="b36dee24-68ef-45c4-a92c-1fee0fb616a1"/>
  </ds:schemaRefs>
</ds:datastoreItem>
</file>

<file path=customXml/itemProps2.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3.xml><?xml version="1.0" encoding="utf-8"?>
<ds:datastoreItem xmlns:ds="http://schemas.openxmlformats.org/officeDocument/2006/customXml" ds:itemID="{B2C405F5-57DC-4CF3-927F-F4E844D610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6dee24-68ef-45c4-a92c-1fee0fb616a1"/>
    <ds:schemaRef ds:uri="c9db3969-71b0-4bad-a133-52bb6e3454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435</TotalTime>
  <Words>1657</Words>
  <Application>Microsoft Office PowerPoint</Application>
  <PresentationFormat>A4 Paper (210x297 mm)</PresentationFormat>
  <Paragraphs>99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Michelle Green</cp:lastModifiedBy>
  <cp:revision>36</cp:revision>
  <dcterms:created xsi:type="dcterms:W3CDTF">2021-04-22T13:12:58Z</dcterms:created>
  <dcterms:modified xsi:type="dcterms:W3CDTF">2025-11-14T11:18:06Z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